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3" r:id="rId6"/>
    <p:sldId id="264" r:id="rId7"/>
    <p:sldId id="265" r:id="rId8"/>
    <p:sldId id="266" r:id="rId9"/>
    <p:sldId id="258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60"/>
  </p:normalViewPr>
  <p:slideViewPr>
    <p:cSldViewPr>
      <p:cViewPr varScale="1">
        <p:scale>
          <a:sx n="64" d="100"/>
          <a:sy n="64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-ode.org/resources/reference/manchester_syntax/" TargetMode="External"/><Relationship Id="rId2" Type="http://schemas.openxmlformats.org/officeDocument/2006/relationships/hyperlink" Target="http://owl.cs.manchester.ac.uk/tutorials/protegeowltutorial/resources/ProtegeOWLTutorialP4_v1_3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Building an Ontology of Semantic Web Techniques</a:t>
            </a:r>
            <a:br>
              <a:rPr lang="en-US" dirty="0"/>
            </a:br>
            <a:r>
              <a:rPr lang="en-US" dirty="0"/>
              <a:t>Utilizing RDF Schema and OWL 2.0 in Protégé 4.0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Presented by:</a:t>
            </a:r>
          </a:p>
          <a:p>
            <a:r>
              <a:rPr lang="en-US" sz="2400" dirty="0" smtClean="0"/>
              <a:t>Naveed Javed			3339917</a:t>
            </a:r>
          </a:p>
          <a:p>
            <a:r>
              <a:rPr lang="en-US" sz="2400" dirty="0" smtClean="0"/>
              <a:t>Nimat Umar			3431072</a:t>
            </a:r>
          </a:p>
          <a:p>
            <a:r>
              <a:rPr lang="en-US" sz="2400" dirty="0" smtClean="0"/>
              <a:t>Syed Hasan			3426658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100" y="152400"/>
            <a:ext cx="876300" cy="93821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933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3200"/>
            <a:ext cx="8229600" cy="1143000"/>
          </a:xfrm>
        </p:spPr>
        <p:txBody>
          <a:bodyPr/>
          <a:lstStyle/>
          <a:p>
            <a:r>
              <a:rPr lang="en-US" dirty="0" smtClean="0"/>
              <a:t>Project Demonstration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100" y="152400"/>
            <a:ext cx="876300" cy="93821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7113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OWL Ontologies</a:t>
            </a:r>
          </a:p>
          <a:p>
            <a:r>
              <a:rPr lang="en-US" dirty="0" smtClean="0"/>
              <a:t>DL Query</a:t>
            </a:r>
          </a:p>
          <a:p>
            <a:r>
              <a:rPr lang="en-US" dirty="0" smtClean="0"/>
              <a:t>Project Overview</a:t>
            </a:r>
          </a:p>
          <a:p>
            <a:r>
              <a:rPr lang="en-US" dirty="0" smtClean="0"/>
              <a:t>Implementation in Protégé</a:t>
            </a:r>
          </a:p>
          <a:p>
            <a:r>
              <a:rPr lang="en-US" dirty="0" smtClean="0"/>
              <a:t>DAG of our ontology </a:t>
            </a:r>
          </a:p>
          <a:p>
            <a:r>
              <a:rPr lang="en-US" dirty="0" smtClean="0"/>
              <a:t>References</a:t>
            </a:r>
          </a:p>
          <a:p>
            <a:r>
              <a:rPr lang="en-US" dirty="0" smtClean="0"/>
              <a:t>Project Demonstration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100" y="152400"/>
            <a:ext cx="876300" cy="93821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2123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8229600" cy="1143000"/>
          </a:xfrm>
        </p:spPr>
        <p:txBody>
          <a:bodyPr/>
          <a:lstStyle/>
          <a:p>
            <a:r>
              <a:rPr lang="en-US" sz="4000" dirty="0" smtClean="0"/>
              <a:t>Introduction to OWL Ontologies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47500" lnSpcReduction="20000"/>
          </a:bodyPr>
          <a:lstStyle/>
          <a:p>
            <a:r>
              <a:rPr lang="en-US" sz="3400" b="1" dirty="0" smtClean="0"/>
              <a:t>Ontologies </a:t>
            </a:r>
          </a:p>
          <a:p>
            <a:pPr lvl="1"/>
            <a:r>
              <a:rPr lang="en-US" sz="3400" dirty="0" smtClean="0"/>
              <a:t>capture knowledge about domain of interest</a:t>
            </a:r>
          </a:p>
          <a:p>
            <a:pPr lvl="1"/>
            <a:r>
              <a:rPr lang="en-US" sz="3400" dirty="0" smtClean="0"/>
              <a:t> defines relationships between concepts</a:t>
            </a:r>
          </a:p>
          <a:p>
            <a:r>
              <a:rPr lang="en-US" sz="3400" b="1" dirty="0" smtClean="0"/>
              <a:t>Web Ontology Language (distinguishing factors)</a:t>
            </a:r>
          </a:p>
          <a:p>
            <a:pPr lvl="1"/>
            <a:r>
              <a:rPr lang="en-US" sz="3400" dirty="0" smtClean="0"/>
              <a:t>W3C standard</a:t>
            </a:r>
          </a:p>
          <a:p>
            <a:pPr lvl="1"/>
            <a:r>
              <a:rPr lang="en-US" sz="3400" dirty="0" smtClean="0"/>
              <a:t>OWL Operators also includes intersection, union and negation</a:t>
            </a:r>
          </a:p>
          <a:p>
            <a:pPr lvl="1"/>
            <a:r>
              <a:rPr lang="en-US" sz="3400" dirty="0" smtClean="0"/>
              <a:t>Consists of individuals, properties and classes they roughly correspond to Protégé frame instances, slots and classes</a:t>
            </a:r>
          </a:p>
          <a:p>
            <a:pPr lvl="1"/>
            <a:r>
              <a:rPr lang="en-US" sz="3400" dirty="0" smtClean="0"/>
              <a:t>Doesn’t use Unique Name Assumption</a:t>
            </a:r>
          </a:p>
          <a:p>
            <a:r>
              <a:rPr lang="en-US" sz="3400" b="1" dirty="0" smtClean="0"/>
              <a:t>Classes</a:t>
            </a:r>
          </a:p>
          <a:p>
            <a:pPr lvl="1"/>
            <a:r>
              <a:rPr lang="en-US" sz="3400" dirty="0" smtClean="0"/>
              <a:t>Concrete representation of concepts</a:t>
            </a:r>
          </a:p>
          <a:p>
            <a:pPr lvl="1"/>
            <a:r>
              <a:rPr lang="en-US" sz="3400" dirty="0" smtClean="0"/>
              <a:t>Sets that contain individuals</a:t>
            </a:r>
          </a:p>
          <a:p>
            <a:pPr lvl="1"/>
            <a:r>
              <a:rPr lang="en-US" sz="3400" dirty="0" smtClean="0"/>
              <a:t>Naming convention</a:t>
            </a:r>
          </a:p>
          <a:p>
            <a:pPr lvl="1"/>
            <a:r>
              <a:rPr lang="en-US" sz="3400" dirty="0" smtClean="0"/>
              <a:t>Taxonomies are the superclass-subclass hierarchies</a:t>
            </a:r>
          </a:p>
          <a:p>
            <a:pPr lvl="1"/>
            <a:r>
              <a:rPr lang="en-US" sz="3400" dirty="0" smtClean="0"/>
              <a:t>Reasoner can automatically compute the superclass-subclass relationship</a:t>
            </a:r>
          </a:p>
          <a:p>
            <a:pPr lvl="1"/>
            <a:r>
              <a:rPr lang="en-US" sz="3400" dirty="0" smtClean="0"/>
              <a:t>Empty ontology contains one class called ‘Thing’</a:t>
            </a:r>
          </a:p>
          <a:p>
            <a:pPr lvl="1"/>
            <a:r>
              <a:rPr lang="en-US" sz="3400" dirty="0" smtClean="0"/>
              <a:t>The ‘Thing’ class represents the set containing all individuals. All classes are a subclass of ‘Thing’ class</a:t>
            </a:r>
          </a:p>
          <a:p>
            <a:pPr lvl="1"/>
            <a:r>
              <a:rPr lang="en-US" sz="3400" dirty="0" smtClean="0"/>
              <a:t>Disjoint classes</a:t>
            </a:r>
          </a:p>
          <a:p>
            <a:pPr lvl="1"/>
            <a:r>
              <a:rPr lang="en-US" sz="3400" dirty="0" smtClean="0"/>
              <a:t>Individuals are instances of a class. They represent objects in the domain of interest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100" y="152400"/>
            <a:ext cx="876300" cy="93821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7214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228600"/>
            <a:ext cx="8229600" cy="1143000"/>
          </a:xfrm>
        </p:spPr>
        <p:txBody>
          <a:bodyPr/>
          <a:lstStyle/>
          <a:p>
            <a:r>
              <a:rPr lang="en-US" sz="4000" dirty="0" smtClean="0"/>
              <a:t>Introduction to OWL Ontologies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534400" cy="5638800"/>
          </a:xfrm>
        </p:spPr>
        <p:txBody>
          <a:bodyPr>
            <a:noAutofit/>
          </a:bodyPr>
          <a:lstStyle/>
          <a:p>
            <a:r>
              <a:rPr lang="en-US" sz="1400" b="1" dirty="0" smtClean="0"/>
              <a:t>Properties</a:t>
            </a:r>
          </a:p>
          <a:p>
            <a:pPr lvl="1"/>
            <a:r>
              <a:rPr lang="en-US" sz="1400" dirty="0" smtClean="0"/>
              <a:t>Represent relationships</a:t>
            </a:r>
          </a:p>
          <a:p>
            <a:pPr lvl="1"/>
            <a:r>
              <a:rPr lang="en-US" sz="1400" dirty="0" smtClean="0"/>
              <a:t>Binary in nature</a:t>
            </a:r>
          </a:p>
          <a:p>
            <a:pPr lvl="1"/>
            <a:r>
              <a:rPr lang="en-US" sz="1400" dirty="0" smtClean="0"/>
              <a:t>Are limited to having single value i.e. being functional</a:t>
            </a:r>
          </a:p>
          <a:p>
            <a:pPr lvl="1"/>
            <a:r>
              <a:rPr lang="en-US" sz="1400" dirty="0" smtClean="0"/>
              <a:t>Naming convention</a:t>
            </a:r>
          </a:p>
          <a:p>
            <a:pPr lvl="1"/>
            <a:r>
              <a:rPr lang="en-US" sz="1400" dirty="0" smtClean="0"/>
              <a:t>Types of properties</a:t>
            </a:r>
          </a:p>
          <a:p>
            <a:pPr lvl="2"/>
            <a:r>
              <a:rPr lang="en-US" sz="1400" dirty="0" smtClean="0"/>
              <a:t>Object (link individual to another individual)</a:t>
            </a:r>
          </a:p>
          <a:p>
            <a:pPr lvl="2"/>
            <a:r>
              <a:rPr lang="en-US" sz="1400" dirty="0" err="1" smtClean="0"/>
              <a:t>Datatype</a:t>
            </a:r>
            <a:r>
              <a:rPr lang="en-US" sz="1400" dirty="0" smtClean="0"/>
              <a:t> (links an individual to an XML schema </a:t>
            </a:r>
            <a:r>
              <a:rPr lang="en-US" sz="1400" dirty="0" err="1" smtClean="0"/>
              <a:t>datatype</a:t>
            </a:r>
            <a:r>
              <a:rPr lang="en-US" sz="1400" dirty="0" smtClean="0"/>
              <a:t> value or an </a:t>
            </a:r>
            <a:r>
              <a:rPr lang="en-US" sz="1400" dirty="0" err="1" smtClean="0"/>
              <a:t>rdf</a:t>
            </a:r>
            <a:r>
              <a:rPr lang="en-US" sz="1400" dirty="0" smtClean="0"/>
              <a:t> literal)</a:t>
            </a:r>
          </a:p>
          <a:p>
            <a:pPr lvl="2"/>
            <a:r>
              <a:rPr lang="en-US" sz="1400" dirty="0" smtClean="0"/>
              <a:t>Annotation (metadata)</a:t>
            </a:r>
          </a:p>
          <a:p>
            <a:pPr lvl="1"/>
            <a:r>
              <a:rPr lang="en-US" sz="1400" dirty="0" smtClean="0"/>
              <a:t>Properties can be inverse, symmetric, asymmetric, reflexive, transitive</a:t>
            </a:r>
          </a:p>
          <a:p>
            <a:r>
              <a:rPr lang="en-US" sz="1400" b="1" dirty="0" smtClean="0"/>
              <a:t>Restrictions</a:t>
            </a:r>
          </a:p>
          <a:p>
            <a:pPr lvl="1"/>
            <a:r>
              <a:rPr lang="en-US" sz="1400" dirty="0" smtClean="0"/>
              <a:t>Class of individuals based on the relationships that members of the class participate in</a:t>
            </a:r>
          </a:p>
          <a:p>
            <a:pPr lvl="1"/>
            <a:r>
              <a:rPr lang="en-US" sz="1400" dirty="0" smtClean="0"/>
              <a:t>Types of Restriction</a:t>
            </a:r>
          </a:p>
          <a:p>
            <a:pPr lvl="2"/>
            <a:r>
              <a:rPr lang="en-US" sz="1400" dirty="0" smtClean="0"/>
              <a:t>Existential (Some) – classes of individuals that participate in at least one relationship along a specified property to individuals that are members of a specified class</a:t>
            </a:r>
          </a:p>
          <a:p>
            <a:pPr lvl="2"/>
            <a:r>
              <a:rPr lang="en-US" sz="1400" dirty="0" smtClean="0"/>
              <a:t>Universal (All)  - classes of individuals that for a given property only have relationships along this property to individuals that are members of a specified class</a:t>
            </a:r>
          </a:p>
          <a:p>
            <a:r>
              <a:rPr lang="en-US" sz="1400" b="1" dirty="0" smtClean="0"/>
              <a:t>Reasoner</a:t>
            </a:r>
          </a:p>
          <a:p>
            <a:pPr lvl="1"/>
            <a:r>
              <a:rPr lang="en-US" sz="1400" dirty="0" smtClean="0"/>
              <a:t>Processes Ontologies</a:t>
            </a:r>
          </a:p>
          <a:p>
            <a:pPr lvl="1"/>
            <a:r>
              <a:rPr lang="en-US" sz="1400" dirty="0" smtClean="0"/>
              <a:t>Tests whether one class is a subclass of another</a:t>
            </a:r>
          </a:p>
          <a:p>
            <a:pPr lvl="1"/>
            <a:r>
              <a:rPr lang="en-US" sz="1400" dirty="0" smtClean="0"/>
              <a:t>Results in computation of inferred ontology class hierarchy. Explicitly created known as the asserted</a:t>
            </a:r>
          </a:p>
          <a:p>
            <a:pPr lvl="1"/>
            <a:r>
              <a:rPr lang="en-US" sz="1400" dirty="0" smtClean="0"/>
              <a:t>Used in  consistency checking</a:t>
            </a:r>
          </a:p>
          <a:p>
            <a:pPr lvl="1"/>
            <a:r>
              <a:rPr lang="en-US" sz="1400" dirty="0" smtClean="0"/>
              <a:t>Protégé uses Fact++ and Pellet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100" y="152400"/>
            <a:ext cx="876300" cy="93821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1308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-152400"/>
            <a:ext cx="8229600" cy="1143000"/>
          </a:xfrm>
        </p:spPr>
        <p:txBody>
          <a:bodyPr/>
          <a:lstStyle/>
          <a:p>
            <a:r>
              <a:rPr lang="en-US" sz="4000" dirty="0" smtClean="0"/>
              <a:t>DL Query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5638800"/>
          </a:xfrm>
        </p:spPr>
        <p:txBody>
          <a:bodyPr>
            <a:noAutofit/>
          </a:bodyPr>
          <a:lstStyle/>
          <a:p>
            <a:r>
              <a:rPr lang="en-US" sz="1600" b="1" dirty="0" smtClean="0"/>
              <a:t>Manchester OWL syntax</a:t>
            </a:r>
          </a:p>
          <a:p>
            <a:pPr lvl="1"/>
            <a:r>
              <a:rPr lang="en-US" sz="1600" dirty="0" smtClean="0"/>
              <a:t>Less verbose</a:t>
            </a:r>
          </a:p>
          <a:p>
            <a:pPr lvl="1"/>
            <a:r>
              <a:rPr lang="en-US" sz="1600" dirty="0" smtClean="0"/>
              <a:t>Quicker to write and easier to read</a:t>
            </a:r>
          </a:p>
          <a:p>
            <a:pPr lvl="1"/>
            <a:r>
              <a:rPr lang="en-US" sz="1600" dirty="0"/>
              <a:t>symbols such as ∃, ∀, ¬ and have been replaced by keywords such as “some”, “only”, and “not</a:t>
            </a:r>
            <a:r>
              <a:rPr lang="en-US" sz="1600" dirty="0" smtClean="0"/>
              <a:t>”</a:t>
            </a:r>
          </a:p>
          <a:p>
            <a:pPr lvl="1"/>
            <a:r>
              <a:rPr lang="en-US" sz="1600" dirty="0"/>
              <a:t>infix notation rather than a prefix notation for </a:t>
            </a:r>
            <a:r>
              <a:rPr lang="en-US" sz="1600" dirty="0" smtClean="0"/>
              <a:t>keywords</a:t>
            </a:r>
          </a:p>
          <a:p>
            <a:pPr lvl="1"/>
            <a:r>
              <a:rPr lang="en-US" sz="1600" dirty="0"/>
              <a:t>an infix notation makes the syntax easier to read and understand for </a:t>
            </a:r>
            <a:r>
              <a:rPr lang="en-US" sz="1600" dirty="0" smtClean="0"/>
              <a:t>non-logicians</a:t>
            </a:r>
          </a:p>
          <a:p>
            <a:r>
              <a:rPr lang="en-US" sz="1600" b="1" dirty="0" smtClean="0"/>
              <a:t>Some examples</a:t>
            </a:r>
          </a:p>
          <a:p>
            <a:endParaRPr lang="en-US" sz="16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100" y="152400"/>
            <a:ext cx="876300" cy="938213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14730829"/>
              </p:ext>
            </p:extLst>
          </p:nvPr>
        </p:nvGraphicFramePr>
        <p:xfrm>
          <a:off x="762000" y="3733800"/>
          <a:ext cx="7848600" cy="2743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62150"/>
                <a:gridCol w="1962150"/>
                <a:gridCol w="1962150"/>
                <a:gridCol w="1962150"/>
              </a:tblGrid>
              <a:tr h="6062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OWL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DL Symbol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Manchester OWL Syntax Keyword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Example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031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someValuesFrom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∃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some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hasChild some Man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</a:tr>
              <a:tr h="3031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allValuesFrom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∀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only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hasSibling only Woman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</a:tr>
              <a:tr h="6062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hasValue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∋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value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hasCountryOfOrigin value England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</a:tr>
              <a:tr h="3031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minCardinality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≥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min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hasChild min 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</a:tr>
              <a:tr h="3031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cardinality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exactly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hasChild exactly 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</a:tr>
              <a:tr h="3182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maxCardinality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≤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max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err="1">
                          <a:effectLst/>
                        </a:rPr>
                        <a:t>hasChild</a:t>
                      </a:r>
                      <a:r>
                        <a:rPr lang="en-US" sz="1000" u="none" strike="noStrike" dirty="0">
                          <a:effectLst/>
                        </a:rPr>
                        <a:t> max 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33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pPr eaLnBrk="1" hangingPunct="1">
              <a:tabLst>
                <a:tab pos="2908300" algn="l"/>
              </a:tabLst>
            </a:pPr>
            <a:r>
              <a:rPr lang="en-US" dirty="0" smtClean="0"/>
              <a:t>Project Overview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772400" cy="4830763"/>
          </a:xfrm>
        </p:spPr>
        <p:txBody>
          <a:bodyPr>
            <a:normAutofit/>
          </a:bodyPr>
          <a:lstStyle/>
          <a:p>
            <a:pPr algn="just"/>
            <a:r>
              <a:rPr lang="en-US" sz="2000" b="1" dirty="0" smtClean="0"/>
              <a:t>Idea</a:t>
            </a:r>
          </a:p>
          <a:p>
            <a:pPr lvl="1" algn="just"/>
            <a:r>
              <a:rPr lang="en-US" sz="1600" dirty="0" smtClean="0"/>
              <a:t>Build an Ontology that will provide useful information to future students who are interested in the Semantic Web Techniques Course</a:t>
            </a:r>
          </a:p>
          <a:p>
            <a:pPr lvl="1" algn="just"/>
            <a:endParaRPr lang="en-US" sz="1600" dirty="0" smtClean="0"/>
          </a:p>
          <a:p>
            <a:pPr lvl="1" algn="just"/>
            <a:r>
              <a:rPr lang="en-US" sz="1600" dirty="0" smtClean="0"/>
              <a:t>The domain that we choose for this ontology was Semantic Web Techniques course material.</a:t>
            </a:r>
          </a:p>
          <a:p>
            <a:pPr algn="just" eaLnBrk="1" hangingPunct="1"/>
            <a:endParaRPr lang="en-US" sz="1600" dirty="0" smtClean="0"/>
          </a:p>
          <a:p>
            <a:pPr algn="just" eaLnBrk="1" hangingPunct="1"/>
            <a:endParaRPr lang="en-US" sz="1600" dirty="0" smtClean="0"/>
          </a:p>
          <a:p>
            <a:pPr algn="just" eaLnBrk="1" hangingPunct="1">
              <a:buNone/>
            </a:pPr>
            <a:endParaRPr lang="en-US" sz="1600" dirty="0" smtClean="0"/>
          </a:p>
          <a:p>
            <a:pPr algn="just"/>
            <a:r>
              <a:rPr lang="en-US" sz="2000" b="1" dirty="0" smtClean="0"/>
              <a:t>Goal</a:t>
            </a:r>
          </a:p>
          <a:p>
            <a:pPr lvl="1" algn="just"/>
            <a:r>
              <a:rPr lang="en-US" sz="1600" dirty="0" smtClean="0"/>
              <a:t>Students should be able to search course material and find detailed information about different areas of Semantic Web Technique course.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100" y="152400"/>
            <a:ext cx="876300" cy="9382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Implementation in Protégé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46238"/>
            <a:ext cx="9144000" cy="452596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Creation of Classes and Subclasses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Assignment of Individuals (Course URLs) to Classes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Creation of Object properties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Assignment of Object Properties to  some Classes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Consistency Checking using Pellet Reasoner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ym typeface="Wingdings" pitchFamily="2" charset="2"/>
              </a:rPr>
              <a:t>Visualization using </a:t>
            </a:r>
            <a:r>
              <a:rPr lang="en-US" sz="2000" dirty="0" err="1" smtClean="0">
                <a:sym typeface="Wingdings" pitchFamily="2" charset="2"/>
              </a:rPr>
              <a:t>OWLViz</a:t>
            </a:r>
            <a:endParaRPr lang="en-US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100" y="152400"/>
            <a:ext cx="876300" cy="9382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DAG of our ontology (Generated by </a:t>
            </a:r>
            <a:r>
              <a:rPr lang="en-US" dirty="0" err="1" smtClean="0"/>
              <a:t>OWLViz</a:t>
            </a:r>
            <a:r>
              <a:rPr lang="en-US" dirty="0" smtClean="0"/>
              <a:t>)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4114800" y="3429000"/>
          <a:ext cx="914400" cy="771525"/>
        </p:xfrm>
        <a:graphic>
          <a:graphicData uri="http://schemas.openxmlformats.org/presentationml/2006/ole">
            <p:oleObj spid="_x0000_s1026" name="Packager Shell Object" showAsIcon="1" r:id="rId3" imgW="914400" imgH="771480" progId="Package">
              <p:embed/>
            </p:oleObj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100" y="152400"/>
            <a:ext cx="876300" cy="9382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1) A Practical Guide To Building OWL </a:t>
            </a:r>
            <a:r>
              <a:rPr lang="en-US" sz="1800" dirty="0" smtClean="0"/>
              <a:t>Ontologies Using </a:t>
            </a:r>
            <a:r>
              <a:rPr lang="en-US" sz="1800" dirty="0" err="1"/>
              <a:t>Protege</a:t>
            </a:r>
            <a:r>
              <a:rPr lang="en-US" sz="1800" dirty="0"/>
              <a:t> 4 and CO-ODE Tools</a:t>
            </a:r>
          </a:p>
          <a:p>
            <a:pPr marL="0" indent="0">
              <a:buNone/>
            </a:pPr>
            <a:r>
              <a:rPr lang="en-US" sz="1800" dirty="0" smtClean="0"/>
              <a:t>Edition1.3 </a:t>
            </a:r>
            <a:r>
              <a:rPr lang="en-US" sz="1800" dirty="0" smtClean="0">
                <a:hlinkClick r:id="rId2"/>
              </a:rPr>
              <a:t>http</a:t>
            </a:r>
            <a:r>
              <a:rPr lang="en-US" sz="1800" dirty="0">
                <a:hlinkClick r:id="rId2"/>
              </a:rPr>
              <a:t>://</a:t>
            </a:r>
            <a:r>
              <a:rPr lang="en-US" sz="1800" dirty="0" smtClean="0">
                <a:hlinkClick r:id="rId2"/>
              </a:rPr>
              <a:t>owl.cs.manchester.ac.uk/tutorials/protegeowltutorial/resources/ProtegeOWLTutorialP4_v1_3.pdf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2) </a:t>
            </a:r>
            <a:r>
              <a:rPr lang="en-US" sz="1800" dirty="0"/>
              <a:t>The Manchester OWL Syntax</a:t>
            </a:r>
          </a:p>
          <a:p>
            <a:pPr marL="0" indent="0">
              <a:buNone/>
            </a:pPr>
            <a:r>
              <a:rPr lang="en-US" sz="1800" dirty="0">
                <a:hlinkClick r:id="rId3"/>
              </a:rPr>
              <a:t>http://www.co-ode.org/resources/reference/manchester_syntax</a:t>
            </a:r>
            <a:r>
              <a:rPr lang="en-US" sz="1800" dirty="0" smtClean="0">
                <a:hlinkClick r:id="rId3"/>
              </a:rPr>
              <a:t>/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3) CS 6795 Semantic Web Techniques - Course Outline Sep.-Dec. 2012</a:t>
            </a:r>
          </a:p>
          <a:p>
            <a:pPr marL="0" indent="0">
              <a:buNone/>
            </a:pPr>
            <a:r>
              <a:rPr lang="en-US" sz="1800" dirty="0" smtClean="0">
                <a:hlinkClick r:id="rId3"/>
              </a:rPr>
              <a:t>http://www.cs.unb.ca/~boley/cs6795swt/syllabus.html</a:t>
            </a:r>
          </a:p>
          <a:p>
            <a:pPr marL="0" indent="0">
              <a:buNone/>
            </a:pPr>
            <a:endParaRPr lang="en-US" sz="1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100" y="152400"/>
            <a:ext cx="876300" cy="93821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4946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600</Words>
  <Application>Microsoft Office PowerPoint</Application>
  <PresentationFormat>On-screen Show (4:3)</PresentationFormat>
  <Paragraphs>121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Package</vt:lpstr>
      <vt:lpstr>Building an Ontology of Semantic Web Techniques Utilizing RDF Schema and OWL 2.0 in Protégé 4.0</vt:lpstr>
      <vt:lpstr>Contents</vt:lpstr>
      <vt:lpstr>Introduction to OWL Ontologies</vt:lpstr>
      <vt:lpstr>Introduction to OWL Ontologies</vt:lpstr>
      <vt:lpstr>DL Query</vt:lpstr>
      <vt:lpstr>Project Overview</vt:lpstr>
      <vt:lpstr>Implementation in Protégé</vt:lpstr>
      <vt:lpstr>DAG of our ontology (Generated by OWLViz)</vt:lpstr>
      <vt:lpstr>References</vt:lpstr>
      <vt:lpstr>Project Demonstration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Muhammad Hasan</dc:creator>
  <cp:lastModifiedBy>Nize</cp:lastModifiedBy>
  <cp:revision>76</cp:revision>
  <dcterms:created xsi:type="dcterms:W3CDTF">2006-08-16T00:00:00Z</dcterms:created>
  <dcterms:modified xsi:type="dcterms:W3CDTF">2012-11-19T18:01:06Z</dcterms:modified>
</cp:coreProperties>
</file>